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</p:sldMasterIdLst>
  <p:notesMasterIdLst>
    <p:notesMasterId r:id="rId4"/>
  </p:notesMasterIdLst>
  <p:sldIdLst>
    <p:sldId id="1292" r:id="rId3"/>
  </p:sldIdLst>
  <p:sldSz cx="24384000" cy="13716000"/>
  <p:notesSz cx="9926638" cy="14355763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1292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E238A"/>
    <a:srgbClr val="17517F"/>
    <a:srgbClr val="F2F6FC"/>
    <a:srgbClr val="CCFFCC"/>
    <a:srgbClr val="125194"/>
    <a:srgbClr val="64BB48"/>
    <a:srgbClr val="6A6A6A"/>
    <a:srgbClr val="50B152"/>
    <a:srgbClr val="8EBE8C"/>
    <a:srgbClr val="7FA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87" autoAdjust="0"/>
    <p:restoredTop sz="95972" autoAdjust="0"/>
  </p:normalViewPr>
  <p:slideViewPr>
    <p:cSldViewPr>
      <p:cViewPr>
        <p:scale>
          <a:sx n="70" d="100"/>
          <a:sy n="70" d="100"/>
        </p:scale>
        <p:origin x="672" y="-114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74625" y="1076325"/>
            <a:ext cx="9577388" cy="5386388"/>
          </a:xfrm>
          <a:prstGeom prst="rect">
            <a:avLst/>
          </a:prstGeom>
        </p:spPr>
        <p:txBody>
          <a:bodyPr lIns="132584" tIns="66289" rIns="132584" bIns="66289"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1323553" y="6819003"/>
            <a:ext cx="7279535" cy="6460093"/>
          </a:xfrm>
          <a:prstGeom prst="rect">
            <a:avLst/>
          </a:prstGeom>
        </p:spPr>
        <p:txBody>
          <a:bodyPr lIns="132584" tIns="66289" rIns="132584" bIns="66289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275419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/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r>
              <a:rPr lang="ru-RU" smtClean="0"/>
              <a:t>Вставка рисунка</a:t>
            </a:r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=""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r>
              <a:rPr lang="ru-RU" smtClean="0"/>
              <a:t>Образец заголовка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676400" y="12712702"/>
            <a:ext cx="5486401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fld id="{279D1304-8096-4B50-AC30-D0DB72925FC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26.01.2026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77201" y="12712702"/>
            <a:ext cx="8229599" cy="730250"/>
          </a:xfrm>
          <a:prstGeom prst="rect">
            <a:avLst/>
          </a:prstGeom>
        </p:spPr>
        <p:txBody>
          <a:bodyPr lIns="197346" tIns="98673" rIns="197346" bIns="98673"/>
          <a:lstStyle/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1946001" y="13081000"/>
            <a:ext cx="479298" cy="471924"/>
          </a:xfrm>
        </p:spPr>
        <p:txBody>
          <a:bodyPr/>
          <a:lstStyle/>
          <a:p>
            <a:pPr>
              <a:defRPr/>
            </a:pPr>
            <a:fld id="{47EA9584-6FC9-446B-89E9-C9D48C4D166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51217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817" r:id="rId10"/>
    <p:sldLayoutId id="2147484087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eaLnBrk="1" latinLnBrk="0" hangingPunct="1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eaLnBrk="1" latinLnBrk="0" hangingPunct="1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/>
          <p:nvPr/>
        </p:nvSpPr>
        <p:spPr>
          <a:xfrm>
            <a:off x="4667617" y="11073230"/>
            <a:ext cx="2952328" cy="129614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095207" y="-63593"/>
            <a:ext cx="2112139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Порядок осуществления ТОФК производства</a:t>
            </a:r>
            <a:r>
              <a:rPr lang="en-US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по делам об административных правонарушениях, предусмотренных ст.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15.37.1 КоАП </a:t>
            </a:r>
            <a:r>
              <a:rPr lang="ru-RU" sz="2400" spc="-2" dirty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за нарушение </a:t>
            </a:r>
            <a:r>
              <a:rPr lang="ru-RU" sz="2400" spc="-2" dirty="0" smtClean="0">
                <a:solidFill>
                  <a:srgbClr val="002060"/>
                </a:solidFill>
                <a:latin typeface="Century" panose="02040604050505020304" pitchFamily="18" charset="0"/>
                <a:cs typeface="Calibri" panose="020F0502020204030204" pitchFamily="34" charset="0"/>
              </a:rPr>
              <a:t>требования о ведении раздельного учета результатов финансово-хозяйственной деятельности при исполнении государственного (муниципального) контракта, договора (соглашения), контракта (договора), средства по которым подлежат казначейскому сопровождению</a:t>
            </a:r>
            <a:endParaRPr lang="ru-RU" sz="2400" spc="-2" dirty="0">
              <a:solidFill>
                <a:srgbClr val="002060"/>
              </a:solidFill>
              <a:latin typeface="Century" panose="02040604050505020304" pitchFamily="18" charset="0"/>
              <a:cs typeface="Calibri" panose="020F050202020403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56" y="194242"/>
            <a:ext cx="3000551" cy="1047134"/>
          </a:xfrm>
          <a:prstGeom prst="rect">
            <a:avLst/>
          </a:prstGeom>
        </p:spPr>
      </p:pic>
      <p:sp>
        <p:nvSpPr>
          <p:cNvPr id="18" name="Полилиния 17"/>
          <p:cNvSpPr/>
          <p:nvPr/>
        </p:nvSpPr>
        <p:spPr>
          <a:xfrm>
            <a:off x="4830615" y="8826063"/>
            <a:ext cx="3578955" cy="51228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24" name="Полилиния 23"/>
          <p:cNvSpPr/>
          <p:nvPr/>
        </p:nvSpPr>
        <p:spPr>
          <a:xfrm>
            <a:off x="17314463" y="10292092"/>
            <a:ext cx="2336601" cy="224242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8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</a:t>
            </a: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1" name="Полилиния 30"/>
          <p:cNvSpPr/>
          <p:nvPr/>
        </p:nvSpPr>
        <p:spPr>
          <a:xfrm>
            <a:off x="13371529" y="5431948"/>
            <a:ext cx="3617673" cy="160929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3" name="Полилиния 32"/>
          <p:cNvSpPr/>
          <p:nvPr/>
        </p:nvSpPr>
        <p:spPr>
          <a:xfrm>
            <a:off x="20112880" y="6874743"/>
            <a:ext cx="2299450" cy="72211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36" name="Полилиния 35"/>
          <p:cNvSpPr/>
          <p:nvPr/>
        </p:nvSpPr>
        <p:spPr>
          <a:xfrm>
            <a:off x="20839672" y="7793828"/>
            <a:ext cx="2362840" cy="134745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 flipV="1">
            <a:off x="8572938" y="2415044"/>
            <a:ext cx="1673006" cy="6593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3081441" y="2424976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Полилиния 44"/>
          <p:cNvSpPr/>
          <p:nvPr/>
        </p:nvSpPr>
        <p:spPr>
          <a:xfrm>
            <a:off x="19559415" y="5490220"/>
            <a:ext cx="2332062" cy="236070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Контроль за исполнением постановлений по АП осуществляет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Отдел уполномоченный руководителем ТОФК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40" name="Полилиния 39"/>
          <p:cNvSpPr/>
          <p:nvPr/>
        </p:nvSpPr>
        <p:spPr>
          <a:xfrm>
            <a:off x="6984409" y="1201094"/>
            <a:ext cx="1412519" cy="1436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3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3" name="Полилиния 52"/>
          <p:cNvSpPr/>
          <p:nvPr/>
        </p:nvSpPr>
        <p:spPr>
          <a:xfrm>
            <a:off x="20466236" y="11185510"/>
            <a:ext cx="3421286" cy="282354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4" name="Полилиния 53"/>
          <p:cNvSpPr/>
          <p:nvPr/>
        </p:nvSpPr>
        <p:spPr>
          <a:xfrm>
            <a:off x="1203996" y="12258600"/>
            <a:ext cx="11348044" cy="118333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algn="l" defTabSz="1560849">
              <a:lnSpc>
                <a:spcPct val="90000"/>
              </a:lnSpc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5" name="Полилиния 54"/>
          <p:cNvSpPr/>
          <p:nvPr/>
        </p:nvSpPr>
        <p:spPr>
          <a:xfrm>
            <a:off x="7681414" y="1109393"/>
            <a:ext cx="1517879" cy="17457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6" name="Полилиния 55"/>
          <p:cNvSpPr/>
          <p:nvPr/>
        </p:nvSpPr>
        <p:spPr>
          <a:xfrm>
            <a:off x="10801316" y="4820180"/>
            <a:ext cx="4075990" cy="47623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80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57" name="Полилиния 56"/>
          <p:cNvSpPr/>
          <p:nvPr/>
        </p:nvSpPr>
        <p:spPr>
          <a:xfrm>
            <a:off x="5078447" y="9373025"/>
            <a:ext cx="2952328" cy="187147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0" name="Полилиния 59"/>
          <p:cNvSpPr/>
          <p:nvPr/>
        </p:nvSpPr>
        <p:spPr>
          <a:xfrm>
            <a:off x="4942022" y="9178324"/>
            <a:ext cx="3578955" cy="27332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marL="342900" indent="-342900" defTabSz="1560849">
              <a:lnSpc>
                <a:spcPct val="90000"/>
              </a:lnSpc>
              <a:buFontTx/>
              <a:buChar char="-"/>
            </a:pPr>
            <a:endParaRPr lang="ru-RU" sz="18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63" name="Полилиния 62"/>
          <p:cNvSpPr/>
          <p:nvPr/>
        </p:nvSpPr>
        <p:spPr>
          <a:xfrm>
            <a:off x="15418458" y="3268048"/>
            <a:ext cx="2689369" cy="2185607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77" name="Полилиния 76"/>
          <p:cNvSpPr/>
          <p:nvPr/>
        </p:nvSpPr>
        <p:spPr>
          <a:xfrm>
            <a:off x="1435777" y="1649626"/>
            <a:ext cx="2818199" cy="140708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Основание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1" name="Блок-схема: узел 80"/>
          <p:cNvSpPr/>
          <p:nvPr/>
        </p:nvSpPr>
        <p:spPr>
          <a:xfrm>
            <a:off x="1124293" y="1409421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1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82" name="Полилиния 81"/>
          <p:cNvSpPr/>
          <p:nvPr/>
        </p:nvSpPr>
        <p:spPr>
          <a:xfrm>
            <a:off x="788557" y="2746894"/>
            <a:ext cx="3645491" cy="3962571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Акт по результатам проверки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ведения раздельного учета результатов финансово-хозяйственной деятельности при расширенном казначейском сопровождении.</a:t>
            </a: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2. Акт проверки при осуществлении внутреннего государственного  финансового контроля.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3" name="Полилиния 82"/>
          <p:cNvSpPr/>
          <p:nvPr/>
        </p:nvSpPr>
        <p:spPr>
          <a:xfrm>
            <a:off x="5745083" y="1697207"/>
            <a:ext cx="2739154" cy="1426656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Протокол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5" name="Блок-схема: узел 84"/>
          <p:cNvSpPr/>
          <p:nvPr/>
        </p:nvSpPr>
        <p:spPr>
          <a:xfrm>
            <a:off x="5448374" y="1458220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2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28197" y="3392833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Отдел расширенного казначейского сопровождения/Отдел казначейского сопровождения Территориального органа Федерального казначейства</a:t>
            </a:r>
            <a:endParaRPr lang="en-US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86" name="Прямая со стрелкой 85"/>
          <p:cNvCxnSpPr/>
          <p:nvPr/>
        </p:nvCxnSpPr>
        <p:spPr>
          <a:xfrm>
            <a:off x="4329774" y="2424976"/>
            <a:ext cx="1396634" cy="1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олилиния 86"/>
          <p:cNvSpPr/>
          <p:nvPr/>
        </p:nvSpPr>
        <p:spPr>
          <a:xfrm>
            <a:off x="5745083" y="4983037"/>
            <a:ext cx="2885143" cy="8189065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marL="228600" indent="-228600" defTabSz="1560849">
              <a:lnSpc>
                <a:spcPct val="90000"/>
              </a:lnSpc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Составление Протокола об Административном правонарушении осуществляется начальником (заместителем начальника) Отдела расширенного казначейского сопровождения/Отдела казначейского сопровождения ТОФК по месту нахождения участника казначейского сопровождения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FontTx/>
              <a:buAutoNum type="arabicPeriod"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Уведомление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составлении Протокола об АП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с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указанием информации </a:t>
            </a: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месте, дате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 времени составления Протокола направляется лицу в отношении которого возбуждается производства </a:t>
            </a: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АП.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3. Протокол об АП подписывается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должностным лицом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ТОФК,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его составившим, а также лицом, в отношении которого возбуждено дело (законным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представителем)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4.      Копия протокола вручается под расписку лицу, в отношении которого возбуждено дело (законному представителю)</a:t>
            </a: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en-US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8" name="Полилиния 87"/>
          <p:cNvSpPr/>
          <p:nvPr/>
        </p:nvSpPr>
        <p:spPr>
          <a:xfrm>
            <a:off x="10342287" y="1695630"/>
            <a:ext cx="2739154" cy="142823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Рассмотрение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дела об Административном правонарушении</a:t>
            </a: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89" name="Блок-схема: узел 88"/>
          <p:cNvSpPr/>
          <p:nvPr/>
        </p:nvSpPr>
        <p:spPr>
          <a:xfrm>
            <a:off x="9986272" y="1383704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3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0" name="Скругленный прямоугольник 89"/>
          <p:cNvSpPr/>
          <p:nvPr/>
        </p:nvSpPr>
        <p:spPr>
          <a:xfrm>
            <a:off x="10342287" y="3355780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1" name="Полилиния 90"/>
          <p:cNvSpPr/>
          <p:nvPr/>
        </p:nvSpPr>
        <p:spPr>
          <a:xfrm>
            <a:off x="10388934" y="5494602"/>
            <a:ext cx="2982595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Дело рассматривается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Руководителем (заместителем руководителя, курирующим казначейское сопровождение)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marL="228600" indent="-228600" defTabSz="1560849">
              <a:lnSpc>
                <a:spcPct val="90000"/>
              </a:lnSpc>
              <a:buAutoNum type="arabicPeriod"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 Дело рассматривается с участием лица, в отношении которого ведется производство по делу (законного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представителя)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2" name="Полилиния 91"/>
          <p:cNvSpPr/>
          <p:nvPr/>
        </p:nvSpPr>
        <p:spPr>
          <a:xfrm>
            <a:off x="14575308" y="1719410"/>
            <a:ext cx="2948875" cy="140445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Вынесение решения </a:t>
            </a: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4" name="Блок-схема: узел 93"/>
          <p:cNvSpPr/>
          <p:nvPr/>
        </p:nvSpPr>
        <p:spPr>
          <a:xfrm>
            <a:off x="14228785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4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95" name="Скругленный прямоугольник 94"/>
          <p:cNvSpPr/>
          <p:nvPr/>
        </p:nvSpPr>
        <p:spPr>
          <a:xfrm>
            <a:off x="14613703" y="3367109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sp>
        <p:nvSpPr>
          <p:cNvPr id="96" name="Полилиния 95"/>
          <p:cNvSpPr/>
          <p:nvPr/>
        </p:nvSpPr>
        <p:spPr>
          <a:xfrm>
            <a:off x="14891330" y="5334851"/>
            <a:ext cx="2710161" cy="670669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t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12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Руководитель  (заместитель </a:t>
            </a: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руководителя, курирующий казначейское сопровождение) </a:t>
            </a: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 </a:t>
            </a: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результатам рассмотрения выносится: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Постановление о назначении административного наказания/ постановление о прекращении производства по</a:t>
            </a:r>
            <a:b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</a:br>
            <a:r>
              <a:rPr lang="ru-RU" sz="14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делу об АП </a:t>
            </a: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1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endParaRPr lang="ru-RU" sz="16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sp>
        <p:nvSpPr>
          <p:cNvPr id="97" name="Полилиния 96"/>
          <p:cNvSpPr/>
          <p:nvPr/>
        </p:nvSpPr>
        <p:spPr>
          <a:xfrm>
            <a:off x="19098921" y="1769855"/>
            <a:ext cx="2792556" cy="1354008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8100">
            <a:solidFill>
              <a:srgbClr val="002060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22365" tIns="22365" rIns="22365" bIns="22365" numCol="1" spcCol="2797" anchor="ctr" anchorCtr="0">
            <a:noAutofit/>
          </a:bodyPr>
          <a:lstStyle/>
          <a:p>
            <a:pPr defTabSz="1560849">
              <a:lnSpc>
                <a:spcPct val="90000"/>
              </a:lnSpc>
            </a:pPr>
            <a:endParaRPr lang="ru-RU" sz="20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  <a:p>
            <a:pPr defTabSz="1560849">
              <a:lnSpc>
                <a:spcPct val="90000"/>
              </a:lnSpc>
            </a:pPr>
            <a:r>
              <a:rPr lang="ru-RU" sz="20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Исполнение решения по делу об </a:t>
            </a:r>
            <a:r>
              <a:rPr lang="ru-RU" sz="2000" b="0" dirty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</a:rPr>
              <a:t>Административном правонарушении</a:t>
            </a:r>
          </a:p>
          <a:p>
            <a:pPr defTabSz="1560849">
              <a:lnSpc>
                <a:spcPct val="90000"/>
              </a:lnSpc>
            </a:pPr>
            <a:endParaRPr lang="ru-RU" sz="20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</a:endParaRPr>
          </a:p>
        </p:txBody>
      </p:sp>
      <p:cxnSp>
        <p:nvCxnSpPr>
          <p:cNvPr id="98" name="Прямая со стрелкой 97"/>
          <p:cNvCxnSpPr/>
          <p:nvPr/>
        </p:nvCxnSpPr>
        <p:spPr>
          <a:xfrm>
            <a:off x="17601491" y="2446859"/>
            <a:ext cx="1420122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Блок-схема: узел 98"/>
          <p:cNvSpPr/>
          <p:nvPr/>
        </p:nvSpPr>
        <p:spPr>
          <a:xfrm>
            <a:off x="18741448" y="1422179"/>
            <a:ext cx="648521" cy="557891"/>
          </a:xfrm>
          <a:prstGeom prst="flowChartConnector">
            <a:avLst/>
          </a:prstGeom>
          <a:solidFill>
            <a:schemeClr val="bg1"/>
          </a:solidFill>
          <a:ln>
            <a:gradFill>
              <a:gsLst>
                <a:gs pos="0">
                  <a:schemeClr val="accent1">
                    <a:lumMod val="5000"/>
                    <a:lumOff val="95000"/>
                    <a:alpha val="97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6733" tIns="98369" rIns="196733" bIns="98369" rtlCol="0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228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685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9144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11430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13716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1600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18288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lt1"/>
                </a:solidFill>
                <a:effectLst/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algn="ctr"/>
            <a:endParaRPr lang="ru-RU" sz="1800" b="0" dirty="0" smtClean="0">
              <a:solidFill>
                <a:srgbClr val="002060"/>
              </a:solidFill>
              <a:latin typeface="Century" panose="02040604050505020304" pitchFamily="18" charset="0"/>
            </a:endParaRPr>
          </a:p>
          <a:p>
            <a:pPr algn="ctr"/>
            <a:r>
              <a:rPr lang="ru-RU" sz="1200" b="0" dirty="0" smtClean="0">
                <a:solidFill>
                  <a:srgbClr val="002060"/>
                </a:solidFill>
                <a:latin typeface="Century" panose="02040604050505020304" pitchFamily="18" charset="0"/>
              </a:rPr>
              <a:t>5</a:t>
            </a:r>
          </a:p>
          <a:p>
            <a:pPr algn="ctr"/>
            <a:endParaRPr lang="ru-RU" sz="1800" b="0" dirty="0">
              <a:solidFill>
                <a:srgbClr val="002060"/>
              </a:solidFill>
              <a:latin typeface="Century" panose="02040604050505020304" pitchFamily="18" charset="0"/>
            </a:endParaRPr>
          </a:p>
        </p:txBody>
      </p:sp>
      <p:sp>
        <p:nvSpPr>
          <p:cNvPr id="100" name="Скругленный прямоугольник 99"/>
          <p:cNvSpPr/>
          <p:nvPr/>
        </p:nvSpPr>
        <p:spPr>
          <a:xfrm>
            <a:off x="19110697" y="3367108"/>
            <a:ext cx="2872084" cy="1906905"/>
          </a:xfrm>
          <a:prstGeom prst="round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400" b="0" dirty="0" smtClean="0">
                <a:solidFill>
                  <a:prstClr val="black"/>
                </a:solidFill>
                <a:latin typeface="Century" panose="02040604050505020304" pitchFamily="18" charset="0"/>
                <a:cs typeface="Segoe UI Light" panose="020B0502040204020203" pitchFamily="34" charset="0"/>
                <a:sym typeface="Helvetica Neue Medium"/>
              </a:rPr>
              <a:t>Территориальный орган Федерального казначейства</a:t>
            </a: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 smtClean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ru-RU" sz="1400" b="0" dirty="0">
              <a:solidFill>
                <a:prstClr val="black"/>
              </a:solidFill>
              <a:latin typeface="Century" panose="02040604050505020304" pitchFamily="18" charset="0"/>
              <a:cs typeface="Segoe UI Light" panose="020B0502040204020203" pitchFamily="34" charset="0"/>
              <a:sym typeface="Helvetica Neue Medium"/>
            </a:endParaRPr>
          </a:p>
        </p:txBody>
      </p:sp>
      <p:cxnSp>
        <p:nvCxnSpPr>
          <p:cNvPr id="101" name="Прямая со стрелкой 100"/>
          <p:cNvCxnSpPr/>
          <p:nvPr/>
        </p:nvCxnSpPr>
        <p:spPr>
          <a:xfrm>
            <a:off x="4374811" y="3905672"/>
            <a:ext cx="1268227" cy="0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Прямая со стрелкой 101"/>
          <p:cNvCxnSpPr/>
          <p:nvPr/>
        </p:nvCxnSpPr>
        <p:spPr>
          <a:xfrm flipV="1">
            <a:off x="4300732" y="4820182"/>
            <a:ext cx="1342306" cy="13379"/>
          </a:xfrm>
          <a:prstGeom prst="straightConnector1">
            <a:avLst/>
          </a:prstGeom>
          <a:ln w="190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3438132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3. Карпенко ВМ (Самара 2021) (2) (1)</Template>
  <TotalTime>16066</TotalTime>
  <Words>285</Words>
  <Application>Microsoft Office PowerPoint</Application>
  <PresentationFormat>Произвольный</PresentationFormat>
  <Paragraphs>90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White</vt:lpstr>
      <vt:lpstr>Шаблон_2015_16x9_PTSerif</vt:lpstr>
      <vt:lpstr>Презентация PowerPoint</vt:lpstr>
    </vt:vector>
  </TitlesOfParts>
  <Company>S9500SCCM01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Доценко Наталья Ивановна</dc:creator>
  <cp:lastModifiedBy>Смолякова Наталья Сергеевна</cp:lastModifiedBy>
  <cp:revision>431</cp:revision>
  <cp:lastPrinted>2026-01-21T13:30:53Z</cp:lastPrinted>
  <dcterms:created xsi:type="dcterms:W3CDTF">2021-10-05T09:31:18Z</dcterms:created>
  <dcterms:modified xsi:type="dcterms:W3CDTF">2026-01-26T03:09:49Z</dcterms:modified>
</cp:coreProperties>
</file>